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3" r:id="rId2"/>
    <p:sldId id="269" r:id="rId3"/>
    <p:sldId id="264" r:id="rId4"/>
    <p:sldId id="270" r:id="rId5"/>
    <p:sldId id="271" r:id="rId6"/>
    <p:sldId id="272" r:id="rId7"/>
    <p:sldId id="273" r:id="rId8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24" autoAdjust="0"/>
    <p:restoredTop sz="86375" autoAdjust="0"/>
  </p:normalViewPr>
  <p:slideViewPr>
    <p:cSldViewPr>
      <p:cViewPr varScale="1">
        <p:scale>
          <a:sx n="117" d="100"/>
          <a:sy n="117" d="100"/>
        </p:scale>
        <p:origin x="-677" y="-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17D1F-97FC-474B-B686-9BDF0EA61AE5}" type="datetimeFigureOut">
              <a:rPr lang="zh-TW" altLang="en-US" smtClean="0"/>
              <a:t>2018/4/16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7D3A1-F548-4ECA-89D1-6E9DF7FFE2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6952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BD68-800F-460D-B499-2DE1B078EEE5}" type="datetimeFigureOut">
              <a:rPr lang="zh-TW" altLang="en-US" smtClean="0"/>
              <a:t>2018/4/16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326E-469B-4C88-8810-EFB166B771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4157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BD68-800F-460D-B499-2DE1B078EEE5}" type="datetimeFigureOut">
              <a:rPr lang="zh-TW" altLang="en-US" smtClean="0"/>
              <a:t>2018/4/16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326E-469B-4C88-8810-EFB166B771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1310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BD68-800F-460D-B499-2DE1B078EEE5}" type="datetimeFigureOut">
              <a:rPr lang="zh-TW" altLang="en-US" smtClean="0"/>
              <a:t>2018/4/16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326E-469B-4C88-8810-EFB166B771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28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BD68-800F-460D-B499-2DE1B078EEE5}" type="datetimeFigureOut">
              <a:rPr lang="zh-TW" altLang="en-US" smtClean="0"/>
              <a:t>2018/4/16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326E-469B-4C88-8810-EFB166B771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8702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BD68-800F-460D-B499-2DE1B078EEE5}" type="datetimeFigureOut">
              <a:rPr lang="zh-TW" altLang="en-US" smtClean="0"/>
              <a:t>2018/4/16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326E-469B-4C88-8810-EFB166B771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0985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BD68-800F-460D-B499-2DE1B078EEE5}" type="datetimeFigureOut">
              <a:rPr lang="zh-TW" altLang="en-US" smtClean="0"/>
              <a:t>2018/4/16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326E-469B-4C88-8810-EFB166B771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8751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BD68-800F-460D-B499-2DE1B078EEE5}" type="datetimeFigureOut">
              <a:rPr lang="zh-TW" altLang="en-US" smtClean="0"/>
              <a:t>2018/4/16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326E-469B-4C88-8810-EFB166B771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0281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BD68-800F-460D-B499-2DE1B078EEE5}" type="datetimeFigureOut">
              <a:rPr lang="zh-TW" altLang="en-US" smtClean="0"/>
              <a:t>2018/4/16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326E-469B-4C88-8810-EFB166B771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7532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BD68-800F-460D-B499-2DE1B078EEE5}" type="datetimeFigureOut">
              <a:rPr lang="zh-TW" altLang="en-US" smtClean="0"/>
              <a:t>2018/4/16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326E-469B-4C88-8810-EFB166B771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4031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BD68-800F-460D-B499-2DE1B078EEE5}" type="datetimeFigureOut">
              <a:rPr lang="zh-TW" altLang="en-US" smtClean="0"/>
              <a:t>2018/4/16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326E-469B-4C88-8810-EFB166B771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4553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BD68-800F-460D-B499-2DE1B078EEE5}" type="datetimeFigureOut">
              <a:rPr lang="zh-TW" altLang="en-US" smtClean="0"/>
              <a:t>2018/4/16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326E-469B-4C88-8810-EFB166B771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0161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3BD68-800F-460D-B499-2DE1B078EEE5}" type="datetimeFigureOut">
              <a:rPr lang="zh-TW" altLang="en-US" smtClean="0"/>
              <a:t>2018/4/16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D326E-469B-4C88-8810-EFB166B771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47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35496" y="267494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26"/>
          <a:stretch/>
        </p:blipFill>
        <p:spPr>
          <a:xfrm>
            <a:off x="986043" y="1568244"/>
            <a:ext cx="6458725" cy="140104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27" y="4120784"/>
            <a:ext cx="720080" cy="72008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919788"/>
            <a:ext cx="2168710" cy="112207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785" y="4120784"/>
            <a:ext cx="676188" cy="60960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026604" y="1568244"/>
            <a:ext cx="1414351" cy="1401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6"/>
          <a:stretch/>
        </p:blipFill>
        <p:spPr>
          <a:xfrm>
            <a:off x="986043" y="1568243"/>
            <a:ext cx="6458725" cy="140104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398568" y="1521534"/>
            <a:ext cx="1709936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900" dirty="0">
                <a:solidFill>
                  <a:schemeClr val="bg1"/>
                </a:solidFill>
                <a:latin typeface="+mj-ea"/>
                <a:ea typeface="+mj-ea"/>
              </a:rPr>
              <a:t>POP </a:t>
            </a:r>
          </a:p>
          <a:p>
            <a:r>
              <a:rPr lang="en-US" altLang="zh-TW" sz="1900" dirty="0">
                <a:solidFill>
                  <a:schemeClr val="bg1"/>
                </a:solidFill>
                <a:latin typeface="+mj-ea"/>
                <a:ea typeface="+mj-ea"/>
              </a:rPr>
              <a:t>Music </a:t>
            </a:r>
          </a:p>
          <a:p>
            <a:r>
              <a:rPr lang="en-US" altLang="zh-TW" sz="1900" dirty="0">
                <a:solidFill>
                  <a:schemeClr val="bg1"/>
                </a:solidFill>
                <a:latin typeface="+mj-ea"/>
                <a:ea typeface="+mj-ea"/>
              </a:rPr>
              <a:t>Interdisciplinary </a:t>
            </a:r>
          </a:p>
          <a:p>
            <a:r>
              <a:rPr lang="en-US" altLang="zh-TW" sz="1900" dirty="0">
                <a:solidFill>
                  <a:schemeClr val="bg1"/>
                </a:solidFill>
                <a:latin typeface="+mj-ea"/>
                <a:ea typeface="+mj-ea"/>
              </a:rPr>
              <a:t>Development </a:t>
            </a:r>
          </a:p>
          <a:p>
            <a:r>
              <a:rPr lang="en-US" altLang="zh-TW" sz="1900" dirty="0">
                <a:solidFill>
                  <a:schemeClr val="bg1"/>
                </a:solidFill>
                <a:latin typeface="+mj-ea"/>
                <a:ea typeface="+mj-ea"/>
              </a:rPr>
              <a:t>Project</a:t>
            </a:r>
            <a:endParaRPr lang="zh-TW" altLang="en-US" sz="19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96" y="3068035"/>
            <a:ext cx="6333757" cy="42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60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9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6026604" y="1568244"/>
            <a:ext cx="1414351" cy="1401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6"/>
          <a:stretch/>
        </p:blipFill>
        <p:spPr>
          <a:xfrm>
            <a:off x="994873" y="1568244"/>
            <a:ext cx="6458725" cy="140104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398568" y="1521534"/>
            <a:ext cx="1709936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900" dirty="0">
                <a:solidFill>
                  <a:schemeClr val="bg1"/>
                </a:solidFill>
                <a:latin typeface="+mj-ea"/>
                <a:ea typeface="+mj-ea"/>
              </a:rPr>
              <a:t>POP </a:t>
            </a:r>
          </a:p>
          <a:p>
            <a:r>
              <a:rPr lang="en-US" altLang="zh-TW" sz="1900" dirty="0">
                <a:solidFill>
                  <a:schemeClr val="bg1"/>
                </a:solidFill>
                <a:latin typeface="+mj-ea"/>
                <a:ea typeface="+mj-ea"/>
              </a:rPr>
              <a:t>Music </a:t>
            </a:r>
          </a:p>
          <a:p>
            <a:r>
              <a:rPr lang="en-US" altLang="zh-TW" sz="1900" dirty="0">
                <a:solidFill>
                  <a:schemeClr val="bg1"/>
                </a:solidFill>
                <a:latin typeface="+mj-ea"/>
                <a:ea typeface="+mj-ea"/>
              </a:rPr>
              <a:t>Interdisciplinary </a:t>
            </a:r>
          </a:p>
          <a:p>
            <a:r>
              <a:rPr lang="en-US" altLang="zh-TW" sz="1900" dirty="0">
                <a:solidFill>
                  <a:schemeClr val="bg1"/>
                </a:solidFill>
                <a:latin typeface="+mj-ea"/>
                <a:ea typeface="+mj-ea"/>
              </a:rPr>
              <a:t>Development </a:t>
            </a:r>
          </a:p>
          <a:p>
            <a:r>
              <a:rPr lang="en-US" altLang="zh-TW" sz="1900" dirty="0">
                <a:solidFill>
                  <a:schemeClr val="bg1"/>
                </a:solidFill>
                <a:latin typeface="+mj-ea"/>
                <a:ea typeface="+mj-ea"/>
              </a:rPr>
              <a:t>Project</a:t>
            </a:r>
            <a:endParaRPr lang="zh-TW" altLang="en-US" sz="19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96" y="3068035"/>
            <a:ext cx="6333757" cy="42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40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9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499992" y="0"/>
            <a:ext cx="4644008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773832" y="1389420"/>
            <a:ext cx="31500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音樂文學─</a:t>
            </a:r>
          </a:p>
          <a:p>
            <a:endParaRPr lang="en-US" altLang="zh-TW" dirty="0">
              <a:solidFill>
                <a:schemeClr val="bg1"/>
              </a:solidFill>
            </a:endParaRPr>
          </a:p>
          <a:p>
            <a:r>
              <a:rPr lang="zh-TW" altLang="en-US" dirty="0">
                <a:solidFill>
                  <a:schemeClr val="bg1"/>
                </a:solidFill>
              </a:rPr>
              <a:t>音樂城市─</a:t>
            </a:r>
          </a:p>
          <a:p>
            <a:endParaRPr lang="en-US" altLang="zh-TW" dirty="0">
              <a:solidFill>
                <a:schemeClr val="bg1"/>
              </a:solidFill>
            </a:endParaRPr>
          </a:p>
          <a:p>
            <a:r>
              <a:rPr lang="zh-TW" altLang="en-US" dirty="0">
                <a:solidFill>
                  <a:schemeClr val="bg1"/>
                </a:solidFill>
              </a:rPr>
              <a:t>音樂價值─</a:t>
            </a:r>
          </a:p>
          <a:p>
            <a:endParaRPr lang="en-US" altLang="zh-TW" dirty="0">
              <a:solidFill>
                <a:schemeClr val="bg1"/>
              </a:solidFill>
            </a:endParaRPr>
          </a:p>
          <a:p>
            <a:r>
              <a:rPr lang="zh-TW" altLang="en-US" dirty="0">
                <a:solidFill>
                  <a:schemeClr val="bg1"/>
                </a:solidFill>
              </a:rPr>
              <a:t>音樂革命─</a:t>
            </a:r>
          </a:p>
        </p:txBody>
      </p:sp>
      <p:sp>
        <p:nvSpPr>
          <p:cNvPr id="8" name="矩形 7"/>
          <p:cNvSpPr/>
          <p:nvPr/>
        </p:nvSpPr>
        <p:spPr>
          <a:xfrm>
            <a:off x="4459373" y="483518"/>
            <a:ext cx="4492768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6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World </a:t>
            </a:r>
          </a:p>
          <a:p>
            <a:r>
              <a:rPr lang="en-US" altLang="zh-TW" sz="6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University </a:t>
            </a:r>
          </a:p>
          <a:p>
            <a:r>
              <a:rPr lang="en-US" altLang="zh-TW" sz="6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Concert</a:t>
            </a:r>
            <a:endParaRPr lang="zh-TW" altLang="en-US" sz="6600" dirty="0"/>
          </a:p>
        </p:txBody>
      </p:sp>
      <p:sp>
        <p:nvSpPr>
          <p:cNvPr id="3" name="矩形 2"/>
          <p:cNvSpPr/>
          <p:nvPr/>
        </p:nvSpPr>
        <p:spPr>
          <a:xfrm>
            <a:off x="0" y="3435846"/>
            <a:ext cx="9144000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547078"/>
            <a:ext cx="3240044" cy="785647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3059832" y="4548341"/>
            <a:ext cx="4336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年度任務</a:t>
            </a:r>
            <a:r>
              <a:rPr lang="en-US" altLang="zh-TW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世界大學音樂會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發起</a:t>
            </a:r>
          </a:p>
        </p:txBody>
      </p:sp>
      <p:sp>
        <p:nvSpPr>
          <p:cNvPr id="10" name="矩形 9"/>
          <p:cNvSpPr/>
          <p:nvPr/>
        </p:nvSpPr>
        <p:spPr>
          <a:xfrm>
            <a:off x="1835696" y="1404521"/>
            <a:ext cx="2133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李臨秋的文學音樂</a:t>
            </a:r>
            <a:endParaRPr lang="en-US" altLang="zh-TW" dirty="0">
              <a:solidFill>
                <a:schemeClr val="bg1"/>
              </a:solidFill>
            </a:endParaRPr>
          </a:p>
          <a:p>
            <a:endParaRPr lang="zh-TW" altLang="en-US" dirty="0">
              <a:solidFill>
                <a:schemeClr val="bg1"/>
              </a:solidFill>
            </a:endParaRPr>
          </a:p>
          <a:p>
            <a:r>
              <a:rPr lang="zh-TW" altLang="en-US" dirty="0">
                <a:solidFill>
                  <a:schemeClr val="bg1"/>
                </a:solidFill>
              </a:rPr>
              <a:t>城市與音樂的共生</a:t>
            </a:r>
            <a:endParaRPr lang="en-US" altLang="zh-TW" dirty="0">
              <a:solidFill>
                <a:schemeClr val="bg1"/>
              </a:solidFill>
            </a:endParaRPr>
          </a:p>
          <a:p>
            <a:endParaRPr lang="zh-TW" altLang="en-US" dirty="0">
              <a:solidFill>
                <a:schemeClr val="bg1"/>
              </a:solidFill>
            </a:endParaRPr>
          </a:p>
          <a:p>
            <a:r>
              <a:rPr lang="zh-TW" altLang="en-US" dirty="0">
                <a:solidFill>
                  <a:schemeClr val="bg1"/>
                </a:solidFill>
              </a:rPr>
              <a:t>有形與無形的文化</a:t>
            </a:r>
            <a:endParaRPr lang="en-US" altLang="zh-TW" dirty="0">
              <a:solidFill>
                <a:schemeClr val="bg1"/>
              </a:solidFill>
            </a:endParaRPr>
          </a:p>
          <a:p>
            <a:endParaRPr lang="zh-TW" altLang="en-US" dirty="0">
              <a:solidFill>
                <a:schemeClr val="bg1"/>
              </a:solidFill>
            </a:endParaRPr>
          </a:p>
          <a:p>
            <a:r>
              <a:rPr lang="zh-TW" altLang="en-US" dirty="0">
                <a:solidFill>
                  <a:schemeClr val="bg1"/>
                </a:solidFill>
              </a:rPr>
              <a:t>產業與市場的創新</a:t>
            </a:r>
          </a:p>
        </p:txBody>
      </p:sp>
      <p:sp>
        <p:nvSpPr>
          <p:cNvPr id="6" name="矩形 5"/>
          <p:cNvSpPr/>
          <p:nvPr/>
        </p:nvSpPr>
        <p:spPr>
          <a:xfrm>
            <a:off x="179512" y="167032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《2018 PMIDP </a:t>
            </a:r>
            <a:r>
              <a:rPr lang="zh-TW" altLang="en-US" sz="1200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流行音樂跨域發展計畫</a:t>
            </a:r>
            <a:r>
              <a:rPr lang="en-US" altLang="zh-TW" sz="1200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》</a:t>
            </a:r>
            <a:r>
              <a:rPr lang="zh-TW" altLang="en-US" sz="1200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透過探討臺灣流行音樂的歷史與發展趨勢，集結來自中國、美國、日本、韓國、泰國、印尼、馬來西亞的音樂學院、音樂人和社會大眾共同為音樂之主體性與發展方向集思廣益，為流行音樂產業發掘並開拓更多元的創新、創作及創業機會。</a:t>
            </a:r>
          </a:p>
          <a:p>
            <a:r>
              <a:rPr lang="zh-TW" altLang="en-US" sz="1200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●會議日期： </a:t>
            </a:r>
            <a:r>
              <a:rPr lang="en-US" altLang="zh-TW" sz="1200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2018</a:t>
            </a:r>
            <a:r>
              <a:rPr lang="zh-TW" altLang="en-US" sz="1200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年</a:t>
            </a:r>
            <a:r>
              <a:rPr lang="en-US" altLang="zh-TW" sz="1200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4</a:t>
            </a:r>
            <a:r>
              <a:rPr lang="zh-TW" altLang="en-US" sz="1200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月</a:t>
            </a:r>
            <a:r>
              <a:rPr lang="en-US" altLang="zh-TW" sz="1200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20</a:t>
            </a:r>
            <a:r>
              <a:rPr lang="zh-TW" altLang="en-US" sz="1200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日至</a:t>
            </a:r>
            <a:r>
              <a:rPr lang="en-US" altLang="zh-TW" sz="1200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4</a:t>
            </a:r>
            <a:r>
              <a:rPr lang="zh-TW" altLang="en-US" sz="1200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月</a:t>
            </a:r>
            <a:r>
              <a:rPr lang="en-US" altLang="zh-TW" sz="1200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21</a:t>
            </a:r>
            <a:r>
              <a:rPr lang="zh-TW" altLang="en-US" sz="1200" dirty="0">
                <a:solidFill>
                  <a:schemeClr val="bg1">
                    <a:lumMod val="75000"/>
                  </a:schemeClr>
                </a:solidFill>
                <a:latin typeface="+mn-ea"/>
              </a:rPr>
              <a:t>日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39737" y="1389420"/>
            <a:ext cx="787395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PMID</a:t>
            </a: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2018</a:t>
            </a:r>
          </a:p>
          <a:p>
            <a:r>
              <a:rPr lang="zh-TW" altLang="en-US" sz="4400" dirty="0">
                <a:solidFill>
                  <a:schemeClr val="bg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議</a:t>
            </a:r>
            <a:endParaRPr lang="en-US" altLang="zh-TW" sz="4400" dirty="0">
              <a:solidFill>
                <a:schemeClr val="bg1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400" dirty="0">
                <a:solidFill>
                  <a:schemeClr val="bg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題</a:t>
            </a:r>
          </a:p>
        </p:txBody>
      </p:sp>
      <p:cxnSp>
        <p:nvCxnSpPr>
          <p:cNvPr id="13" name="直線接點 12"/>
          <p:cNvCxnSpPr/>
          <p:nvPr/>
        </p:nvCxnSpPr>
        <p:spPr>
          <a:xfrm>
            <a:off x="773832" y="1491630"/>
            <a:ext cx="0" cy="18002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85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99992" y="0"/>
            <a:ext cx="4644008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459373" y="407757"/>
            <a:ext cx="4492768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6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World </a:t>
            </a:r>
          </a:p>
          <a:p>
            <a:r>
              <a:rPr lang="en-US" altLang="zh-TW" sz="6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University </a:t>
            </a:r>
          </a:p>
          <a:p>
            <a:r>
              <a:rPr lang="en-US" altLang="zh-TW" sz="6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Concert</a:t>
            </a:r>
            <a:endParaRPr lang="zh-TW" altLang="en-US" sz="6600" dirty="0"/>
          </a:p>
        </p:txBody>
      </p:sp>
      <p:sp>
        <p:nvSpPr>
          <p:cNvPr id="3" name="矩形 2"/>
          <p:cNvSpPr/>
          <p:nvPr/>
        </p:nvSpPr>
        <p:spPr>
          <a:xfrm>
            <a:off x="0" y="3435846"/>
            <a:ext cx="9144000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15" y="4051134"/>
            <a:ext cx="3240044" cy="785647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4572000" y="4443958"/>
            <a:ext cx="4267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年度任務</a:t>
            </a:r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: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世界大學音樂會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發起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4755063" y="4155926"/>
            <a:ext cx="3695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+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中國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+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美國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+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日本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+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韓國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+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泰國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+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印尼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8" t="24384" r="46538" b="21321"/>
          <a:stretch/>
        </p:blipFill>
        <p:spPr>
          <a:xfrm>
            <a:off x="107504" y="541402"/>
            <a:ext cx="4061372" cy="360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9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974" y="447614"/>
            <a:ext cx="3240044" cy="785647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4572000" y="1491630"/>
            <a:ext cx="4134465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latin typeface="+mn-ea"/>
              </a:rPr>
              <a:t>●</a:t>
            </a:r>
            <a:r>
              <a:rPr lang="en-US" altLang="zh-TW" sz="1400" dirty="0">
                <a:latin typeface="+mn-ea"/>
              </a:rPr>
              <a:t>4</a:t>
            </a:r>
            <a:r>
              <a:rPr lang="zh-TW" altLang="en-US" sz="1400" dirty="0">
                <a:latin typeface="+mn-ea"/>
              </a:rPr>
              <a:t>月</a:t>
            </a:r>
            <a:r>
              <a:rPr lang="en-US" altLang="zh-TW" sz="1400" dirty="0">
                <a:latin typeface="+mn-ea"/>
              </a:rPr>
              <a:t>22~27</a:t>
            </a:r>
            <a:r>
              <a:rPr lang="zh-TW" altLang="en-US" sz="1400" dirty="0">
                <a:latin typeface="+mn-ea"/>
              </a:rPr>
              <a:t>國立臺灣師範大學聯合美國</a:t>
            </a:r>
            <a:r>
              <a:rPr lang="en-US" altLang="zh-TW" sz="1400" dirty="0">
                <a:latin typeface="+mn-ea"/>
              </a:rPr>
              <a:t>+</a:t>
            </a:r>
            <a:r>
              <a:rPr lang="zh-TW" altLang="en-US" sz="1400" dirty="0">
                <a:latin typeface="+mn-ea"/>
              </a:rPr>
              <a:t>日本</a:t>
            </a:r>
            <a:r>
              <a:rPr lang="en-US" altLang="zh-TW" sz="1400" dirty="0">
                <a:latin typeface="+mn-ea"/>
              </a:rPr>
              <a:t>+</a:t>
            </a:r>
            <a:r>
              <a:rPr lang="zh-TW" altLang="en-US" sz="1400" dirty="0">
                <a:latin typeface="+mn-ea"/>
              </a:rPr>
              <a:t>韓國</a:t>
            </a:r>
            <a:endParaRPr lang="en-US" altLang="zh-TW" sz="1400" dirty="0">
              <a:latin typeface="+mn-ea"/>
            </a:endParaRPr>
          </a:p>
          <a:p>
            <a:r>
              <a:rPr lang="en-US" altLang="zh-TW" sz="1400" dirty="0">
                <a:latin typeface="+mn-ea"/>
              </a:rPr>
              <a:t>+</a:t>
            </a:r>
            <a:r>
              <a:rPr lang="zh-TW" altLang="en-US" sz="1400" dirty="0">
                <a:latin typeface="+mn-ea"/>
              </a:rPr>
              <a:t>泰國</a:t>
            </a:r>
            <a:r>
              <a:rPr lang="en-US" altLang="zh-TW" sz="1400" dirty="0">
                <a:latin typeface="+mn-ea"/>
              </a:rPr>
              <a:t>+</a:t>
            </a:r>
            <a:r>
              <a:rPr lang="zh-TW" altLang="en-US" sz="1400" dirty="0">
                <a:latin typeface="+mn-ea"/>
              </a:rPr>
              <a:t>印尼</a:t>
            </a:r>
            <a:r>
              <a:rPr lang="en-US" altLang="zh-TW" sz="1400" dirty="0">
                <a:latin typeface="+mn-ea"/>
              </a:rPr>
              <a:t>+</a:t>
            </a:r>
            <a:r>
              <a:rPr lang="zh-TW" altLang="en-US" sz="1400" dirty="0">
                <a:latin typeface="+mn-ea"/>
              </a:rPr>
              <a:t>中國代表音樂大學研擬並簽署發起</a:t>
            </a:r>
            <a:endParaRPr lang="en-US" altLang="zh-TW" sz="1400" dirty="0">
              <a:latin typeface="+mn-ea"/>
            </a:endParaRPr>
          </a:p>
          <a:p>
            <a:r>
              <a:rPr lang="en-US" altLang="zh-TW" sz="1400" dirty="0">
                <a:latin typeface="+mn-ea"/>
              </a:rPr>
              <a:t>WUC</a:t>
            </a:r>
            <a:r>
              <a:rPr lang="zh-TW" altLang="en-US" sz="1400" dirty="0">
                <a:latin typeface="+mn-ea"/>
              </a:rPr>
              <a:t>世界大學音樂會辦理</a:t>
            </a:r>
            <a:r>
              <a:rPr lang="en-US" altLang="zh-TW" sz="1400" dirty="0">
                <a:latin typeface="+mn-ea"/>
              </a:rPr>
              <a:t>MOU</a:t>
            </a:r>
            <a:r>
              <a:rPr lang="zh-TW" altLang="en-US" sz="1400" dirty="0">
                <a:latin typeface="+mn-ea"/>
              </a:rPr>
              <a:t>。</a:t>
            </a:r>
            <a:endParaRPr lang="en-US" altLang="zh-TW" sz="1400" dirty="0">
              <a:latin typeface="+mn-ea"/>
            </a:endParaRPr>
          </a:p>
          <a:p>
            <a:endParaRPr lang="en-US" altLang="zh-TW" sz="1400" dirty="0">
              <a:latin typeface="+mn-ea"/>
            </a:endParaRPr>
          </a:p>
          <a:p>
            <a:r>
              <a:rPr lang="zh-TW" altLang="en-US" sz="1400" dirty="0">
                <a:latin typeface="+mn-ea"/>
              </a:rPr>
              <a:t>●</a:t>
            </a:r>
            <a:r>
              <a:rPr lang="en-US" altLang="zh-TW" sz="1400" dirty="0">
                <a:latin typeface="+mn-ea"/>
              </a:rPr>
              <a:t>2018</a:t>
            </a:r>
            <a:r>
              <a:rPr lang="zh-TW" altLang="en-US" sz="1400" dirty="0">
                <a:latin typeface="+mn-ea"/>
              </a:rPr>
              <a:t>年 </a:t>
            </a:r>
            <a:r>
              <a:rPr lang="en-US" altLang="zh-TW" sz="1400" dirty="0">
                <a:latin typeface="+mn-ea"/>
              </a:rPr>
              <a:t>5~9</a:t>
            </a:r>
            <a:r>
              <a:rPr lang="zh-TW" altLang="en-US" sz="1400" dirty="0">
                <a:latin typeface="+mn-ea"/>
              </a:rPr>
              <a:t>月各發起國大學各自辦理甄選參加</a:t>
            </a:r>
            <a:endParaRPr lang="en-US" altLang="zh-TW" sz="1400" dirty="0">
              <a:latin typeface="+mn-ea"/>
            </a:endParaRPr>
          </a:p>
          <a:p>
            <a:r>
              <a:rPr lang="zh-TW" alt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世界大學音樂會熱音賞</a:t>
            </a:r>
            <a:r>
              <a:rPr lang="zh-TW" altLang="en-US" sz="1400" dirty="0">
                <a:latin typeface="+mn-ea"/>
              </a:rPr>
              <a:t>的學生團隊。</a:t>
            </a:r>
            <a:endParaRPr lang="en-US" altLang="zh-TW" sz="1400" dirty="0">
              <a:latin typeface="+mn-ea"/>
            </a:endParaRPr>
          </a:p>
          <a:p>
            <a:endParaRPr lang="en-US" altLang="zh-TW" sz="1400" dirty="0">
              <a:latin typeface="+mn-ea"/>
            </a:endParaRPr>
          </a:p>
          <a:p>
            <a:endParaRPr lang="en-US" altLang="zh-TW" sz="1400" dirty="0">
              <a:latin typeface="+mn-ea"/>
            </a:endParaRPr>
          </a:p>
          <a:p>
            <a:r>
              <a:rPr lang="zh-TW" altLang="en-US" sz="1400" dirty="0">
                <a:latin typeface="+mn-ea"/>
              </a:rPr>
              <a:t>●</a:t>
            </a:r>
            <a:r>
              <a:rPr lang="en-US" altLang="zh-TW" sz="1400" dirty="0">
                <a:latin typeface="+mn-ea"/>
              </a:rPr>
              <a:t>2018</a:t>
            </a:r>
            <a:r>
              <a:rPr lang="zh-TW" altLang="en-US" sz="1400" dirty="0">
                <a:latin typeface="+mn-ea"/>
              </a:rPr>
              <a:t>年</a:t>
            </a:r>
            <a:r>
              <a:rPr lang="en-US" altLang="zh-TW" sz="1400" dirty="0">
                <a:latin typeface="+mn-ea"/>
              </a:rPr>
              <a:t>10</a:t>
            </a:r>
            <a:r>
              <a:rPr lang="zh-TW" altLang="en-US" sz="1400" dirty="0">
                <a:latin typeface="+mn-ea"/>
              </a:rPr>
              <a:t>月辦理</a:t>
            </a:r>
            <a:r>
              <a:rPr lang="en-US" altLang="zh-TW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WUC</a:t>
            </a:r>
            <a:r>
              <a:rPr lang="zh-TW" alt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世界大學音樂會熱音賞</a:t>
            </a:r>
            <a:endParaRPr lang="en-US" altLang="zh-TW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r>
              <a:rPr lang="zh-TW" altLang="en-US" sz="1400" dirty="0">
                <a:latin typeface="+mn-ea"/>
              </a:rPr>
              <a:t>以熱音為主題，邀請發起國大學推派學生團隊前來</a:t>
            </a:r>
            <a:endParaRPr lang="en-US" altLang="zh-TW" sz="1400" dirty="0">
              <a:latin typeface="+mn-ea"/>
            </a:endParaRPr>
          </a:p>
          <a:p>
            <a:r>
              <a:rPr lang="zh-TW" altLang="en-US" sz="1400" dirty="0">
                <a:latin typeface="+mn-ea"/>
              </a:rPr>
              <a:t>臺北進行表演交流，為</a:t>
            </a:r>
            <a:r>
              <a:rPr lang="en-US" altLang="zh-TW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2019</a:t>
            </a:r>
            <a:r>
              <a:rPr lang="zh-TW" altLang="en-US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第一屆世界大學音樂會</a:t>
            </a:r>
            <a:endParaRPr lang="en-US" altLang="zh-TW" sz="1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r>
              <a:rPr lang="zh-TW" altLang="en-US" sz="1400" dirty="0">
                <a:latin typeface="+mn-ea"/>
              </a:rPr>
              <a:t>熱身宣傳。</a:t>
            </a:r>
            <a:endParaRPr lang="en-US" altLang="zh-TW" sz="1400" dirty="0">
              <a:latin typeface="+mn-ea"/>
            </a:endParaRPr>
          </a:p>
          <a:p>
            <a:r>
              <a:rPr lang="zh-TW" altLang="en-US" sz="1400" dirty="0">
                <a:latin typeface="+mn-ea"/>
              </a:rPr>
              <a:t>每國家除表演學員外隨行之學院代表與會期間共同</a:t>
            </a:r>
            <a:endParaRPr lang="en-US" altLang="zh-TW" sz="1400" dirty="0">
              <a:latin typeface="+mn-ea"/>
            </a:endParaRPr>
          </a:p>
          <a:p>
            <a:r>
              <a:rPr lang="zh-TW" altLang="en-US" sz="1400" dirty="0">
                <a:latin typeface="+mn-ea"/>
              </a:rPr>
              <a:t>研擬</a:t>
            </a:r>
            <a:r>
              <a:rPr lang="zh-TW" altLang="en-US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世界大學音樂會</a:t>
            </a:r>
            <a:r>
              <a:rPr lang="zh-TW" altLang="en-US" sz="1400" dirty="0">
                <a:latin typeface="+mn-ea"/>
              </a:rPr>
              <a:t>比賽項目及辦理方式。</a:t>
            </a:r>
            <a:endParaRPr lang="en-US" altLang="zh-TW" sz="1400" dirty="0">
              <a:latin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39552" y="4083918"/>
            <a:ext cx="32721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World University Concert</a:t>
            </a:r>
            <a:endParaRPr lang="zh-TW" altLang="en-US" sz="2000" dirty="0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8" t="24384" r="46538" b="21321"/>
          <a:stretch/>
        </p:blipFill>
        <p:spPr>
          <a:xfrm>
            <a:off x="74835" y="547807"/>
            <a:ext cx="4142311" cy="368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1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914440" y="349914"/>
            <a:ext cx="62318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World University Concert</a:t>
            </a:r>
            <a:endParaRPr lang="zh-TW" altLang="en-US" sz="36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944939"/>
              </p:ext>
            </p:extLst>
          </p:nvPr>
        </p:nvGraphicFramePr>
        <p:xfrm>
          <a:off x="179513" y="1059581"/>
          <a:ext cx="8784975" cy="3967692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160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45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37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00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22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500" kern="100" dirty="0">
                          <a:effectLst/>
                        </a:rPr>
                        <a:t> </a:t>
                      </a:r>
                      <a:endParaRPr lang="zh-TW" sz="5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29362" marR="293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執行項目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29362" marR="293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執行日期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29362" marR="293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執行地點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29362" marR="293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執行內容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29362" marR="29362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899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發起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29362" marR="29362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PMIPD2018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29362" marR="29362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2018</a:t>
                      </a:r>
                      <a:r>
                        <a:rPr lang="zh-TW" sz="1000" kern="100" dirty="0">
                          <a:effectLst/>
                        </a:rPr>
                        <a:t>年</a:t>
                      </a:r>
                      <a:r>
                        <a:rPr lang="en-US" sz="1000" kern="100" dirty="0">
                          <a:effectLst/>
                        </a:rPr>
                        <a:t>4</a:t>
                      </a:r>
                      <a:r>
                        <a:rPr lang="zh-TW" sz="1000" kern="100" dirty="0">
                          <a:effectLst/>
                        </a:rPr>
                        <a:t>月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20</a:t>
                      </a:r>
                      <a:r>
                        <a:rPr lang="zh-TW" sz="1000" kern="100" dirty="0">
                          <a:effectLst/>
                        </a:rPr>
                        <a:t>日</a:t>
                      </a:r>
                      <a:r>
                        <a:rPr lang="en-US" sz="1000" kern="100" dirty="0">
                          <a:effectLst/>
                        </a:rPr>
                        <a:t>~21</a:t>
                      </a:r>
                      <a:r>
                        <a:rPr lang="zh-TW" sz="1000" kern="100" dirty="0">
                          <a:effectLst/>
                        </a:rPr>
                        <a:t>日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29362" marR="29362" marT="0" marB="0" anchor="ctr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000" kern="100" dirty="0">
                          <a:effectLst/>
                        </a:rPr>
                        <a:t>國立</a:t>
                      </a:r>
                      <a:r>
                        <a:rPr lang="zh-TW" sz="1000" kern="100" dirty="0">
                          <a:effectLst/>
                        </a:rPr>
                        <a:t>師範大學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亞流</a:t>
                      </a:r>
                      <a:r>
                        <a:rPr lang="zh-TW" altLang="en-US" sz="1000" kern="100" dirty="0">
                          <a:effectLst/>
                        </a:rPr>
                        <a:t>辦公室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29362" marR="29362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美國、日本、韓國、泰國、印尼、馬來西亞、中國等音樂學院代表來台參與</a:t>
                      </a:r>
                      <a:r>
                        <a:rPr lang="en-US" sz="1000" kern="100" dirty="0">
                          <a:effectLst/>
                        </a:rPr>
                        <a:t>PMIPD2018</a:t>
                      </a:r>
                      <a:r>
                        <a:rPr lang="zh-TW" sz="1000" kern="100" dirty="0">
                          <a:effectLst/>
                        </a:rPr>
                        <a:t>亞洲流行音樂</a:t>
                      </a:r>
                      <a:r>
                        <a:rPr lang="zh-TW" sz="1000" kern="100">
                          <a:effectLst/>
                        </a:rPr>
                        <a:t>跨</a:t>
                      </a:r>
                      <a:r>
                        <a:rPr lang="zh-TW" sz="1000" kern="100" smtClean="0">
                          <a:effectLst/>
                        </a:rPr>
                        <a:t>域</a:t>
                      </a:r>
                      <a:r>
                        <a:rPr lang="zh-TW" altLang="en-US" sz="1000" kern="100" smtClean="0">
                          <a:effectLst/>
                        </a:rPr>
                        <a:t>論壇</a:t>
                      </a:r>
                      <a:r>
                        <a:rPr lang="zh-TW" sz="1000" kern="100" smtClean="0">
                          <a:effectLst/>
                        </a:rPr>
                        <a:t>。</a:t>
                      </a:r>
                      <a:r>
                        <a:rPr lang="zh-TW" sz="1000" kern="100" dirty="0">
                          <a:effectLst/>
                        </a:rPr>
                        <a:t>並研討【世界大學音樂會】發起。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29362" marR="29362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349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世界大學音樂會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發起記者會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29362" marR="29362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2018</a:t>
                      </a:r>
                      <a:r>
                        <a:rPr lang="zh-TW" sz="1000" kern="100" dirty="0">
                          <a:effectLst/>
                        </a:rPr>
                        <a:t>年</a:t>
                      </a:r>
                      <a:r>
                        <a:rPr lang="en-US" sz="1000" kern="100" dirty="0">
                          <a:effectLst/>
                        </a:rPr>
                        <a:t>4</a:t>
                      </a:r>
                      <a:r>
                        <a:rPr lang="zh-TW" sz="1000" kern="100" dirty="0">
                          <a:effectLst/>
                        </a:rPr>
                        <a:t>月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23</a:t>
                      </a:r>
                      <a:r>
                        <a:rPr lang="zh-TW" sz="1000" kern="100" dirty="0">
                          <a:effectLst/>
                        </a:rPr>
                        <a:t>日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29362" marR="29362" marT="0" marB="0"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臺灣、美國、日本、韓國、泰國、印尼、馬來西亞、中國等音樂學院代表，共同發起【世界大學音樂會】並簽署</a:t>
                      </a:r>
                      <a:r>
                        <a:rPr lang="en-US" sz="1000" kern="100" dirty="0">
                          <a:effectLst/>
                        </a:rPr>
                        <a:t>MOU</a:t>
                      </a:r>
                      <a:r>
                        <a:rPr lang="zh-TW" sz="1000" kern="100" dirty="0">
                          <a:effectLst/>
                        </a:rPr>
                        <a:t>。並宣告</a:t>
                      </a:r>
                      <a:r>
                        <a:rPr lang="en-US" sz="1000" kern="100" dirty="0">
                          <a:effectLst/>
                        </a:rPr>
                        <a:t>2018</a:t>
                      </a:r>
                      <a:r>
                        <a:rPr lang="zh-TW" sz="1000" kern="100" dirty="0">
                          <a:effectLst/>
                        </a:rPr>
                        <a:t>年</a:t>
                      </a:r>
                      <a:r>
                        <a:rPr lang="en-US" sz="1000" kern="100" dirty="0">
                          <a:effectLst/>
                        </a:rPr>
                        <a:t>10</a:t>
                      </a:r>
                      <a:r>
                        <a:rPr lang="zh-TW" sz="1000" kern="100" dirty="0">
                          <a:effectLst/>
                        </a:rPr>
                        <a:t>月辦理【世界大學音樂會</a:t>
                      </a:r>
                      <a:r>
                        <a:rPr lang="en-US" sz="1000" kern="100" dirty="0">
                          <a:effectLst/>
                        </a:rPr>
                        <a:t>-</a:t>
                      </a:r>
                      <a:r>
                        <a:rPr lang="zh-TW" sz="1000" kern="100" dirty="0">
                          <a:effectLst/>
                        </a:rPr>
                        <a:t>熱音賞】為</a:t>
                      </a:r>
                      <a:r>
                        <a:rPr lang="en-US" sz="1000" kern="100" dirty="0">
                          <a:effectLst/>
                        </a:rPr>
                        <a:t>2019</a:t>
                      </a:r>
                      <a:r>
                        <a:rPr lang="zh-TW" sz="1000" kern="100" dirty="0">
                          <a:effectLst/>
                        </a:rPr>
                        <a:t>第一屆【世界大學音樂會】熱身宣傳。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29362" marR="29362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216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臺灣代表甄選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29362" marR="29362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世界大學音樂會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熱音賞代表隊</a:t>
                      </a:r>
                      <a:r>
                        <a:rPr lang="en-US" altLang="zh-TW" sz="1000" kern="100" dirty="0">
                          <a:effectLst/>
                        </a:rPr>
                        <a:t>-</a:t>
                      </a:r>
                      <a:r>
                        <a:rPr lang="zh-TW" sz="1000" kern="100" dirty="0">
                          <a:effectLst/>
                        </a:rPr>
                        <a:t>報名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29362" marR="29362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2018</a:t>
                      </a:r>
                      <a:r>
                        <a:rPr lang="zh-TW" sz="1000" kern="100" dirty="0">
                          <a:effectLst/>
                        </a:rPr>
                        <a:t>年</a:t>
                      </a:r>
                      <a:r>
                        <a:rPr lang="en-US" sz="1000" kern="100" dirty="0">
                          <a:effectLst/>
                        </a:rPr>
                        <a:t>5</a:t>
                      </a:r>
                      <a:r>
                        <a:rPr lang="zh-TW" sz="1000" kern="100" dirty="0">
                          <a:effectLst/>
                        </a:rPr>
                        <a:t>月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1</a:t>
                      </a:r>
                      <a:r>
                        <a:rPr lang="zh-TW" sz="1000" kern="100" dirty="0">
                          <a:effectLst/>
                        </a:rPr>
                        <a:t>日</a:t>
                      </a:r>
                      <a:r>
                        <a:rPr lang="en-US" sz="1000" kern="100" dirty="0">
                          <a:effectLst/>
                        </a:rPr>
                        <a:t>~6</a:t>
                      </a:r>
                      <a:r>
                        <a:rPr lang="zh-TW" sz="1000" kern="100" dirty="0">
                          <a:effectLst/>
                        </a:rPr>
                        <a:t>月</a:t>
                      </a:r>
                      <a:r>
                        <a:rPr lang="en-US" sz="1000" kern="100" dirty="0">
                          <a:effectLst/>
                        </a:rPr>
                        <a:t>31</a:t>
                      </a:r>
                      <a:r>
                        <a:rPr lang="zh-TW" sz="1000" kern="100" dirty="0">
                          <a:effectLst/>
                        </a:rPr>
                        <a:t>日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29362" marR="29362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000" kern="100" dirty="0" smtClean="0">
                          <a:effectLst/>
                        </a:rPr>
                        <a:t>國立</a:t>
                      </a:r>
                      <a:r>
                        <a:rPr lang="zh-TW" sz="1000" kern="100" dirty="0" smtClean="0">
                          <a:effectLst/>
                        </a:rPr>
                        <a:t>師範大學</a:t>
                      </a:r>
                      <a:endParaRPr lang="zh-TW" sz="10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1000" kern="100" dirty="0">
                          <a:effectLst/>
                        </a:rPr>
                        <a:t>亞流</a:t>
                      </a:r>
                      <a:r>
                        <a:rPr lang="zh-TW" altLang="en-US" sz="1000" kern="100" dirty="0">
                          <a:effectLst/>
                        </a:rPr>
                        <a:t>辦公室</a:t>
                      </a:r>
                      <a:endParaRPr lang="zh-TW" altLang="zh-TW" sz="1000" kern="100" dirty="0">
                        <a:effectLst/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29362" marR="29362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架設網路平台，宣傳並邀約各大專院校熱音樂團報名參加。</a:t>
                      </a:r>
                      <a:endParaRPr lang="en-US" altLang="zh-TW" sz="10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安排報名樂團初選表演日期。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29362" marR="29362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216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世界大學音樂會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熱音賞代表隊</a:t>
                      </a:r>
                      <a:r>
                        <a:rPr lang="en-US" altLang="zh-TW" sz="1000" kern="100" dirty="0">
                          <a:effectLst/>
                        </a:rPr>
                        <a:t>-</a:t>
                      </a:r>
                      <a:r>
                        <a:rPr lang="zh-TW" sz="1000" kern="100" dirty="0">
                          <a:effectLst/>
                        </a:rPr>
                        <a:t>初選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29362" marR="29362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2018</a:t>
                      </a:r>
                      <a:r>
                        <a:rPr lang="zh-TW" sz="1000" kern="100">
                          <a:effectLst/>
                        </a:rPr>
                        <a:t>年</a:t>
                      </a:r>
                      <a:r>
                        <a:rPr lang="en-US" sz="1000" kern="100">
                          <a:effectLst/>
                        </a:rPr>
                        <a:t>7</a:t>
                      </a:r>
                      <a:r>
                        <a:rPr lang="zh-TW" sz="1000" kern="100">
                          <a:effectLst/>
                        </a:rPr>
                        <a:t>月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</a:t>
                      </a:r>
                      <a:r>
                        <a:rPr lang="zh-TW" sz="1000" kern="100">
                          <a:effectLst/>
                        </a:rPr>
                        <a:t>日</a:t>
                      </a:r>
                      <a:r>
                        <a:rPr lang="en-US" sz="1000" kern="100">
                          <a:effectLst/>
                        </a:rPr>
                        <a:t>~8</a:t>
                      </a:r>
                      <a:r>
                        <a:rPr lang="zh-TW" sz="1000" kern="100">
                          <a:effectLst/>
                        </a:rPr>
                        <a:t>月</a:t>
                      </a:r>
                      <a:r>
                        <a:rPr lang="en-US" sz="1000" kern="100">
                          <a:effectLst/>
                        </a:rPr>
                        <a:t>31</a:t>
                      </a:r>
                      <a:r>
                        <a:rPr lang="zh-TW" sz="1000" kern="100">
                          <a:effectLst/>
                        </a:rPr>
                        <a:t>日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29362" marR="29362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M+</a:t>
                      </a:r>
                      <a:r>
                        <a:rPr lang="zh-TW" sz="1000" kern="100" dirty="0">
                          <a:effectLst/>
                        </a:rPr>
                        <a:t>我的音樂</a:t>
                      </a:r>
                      <a:endParaRPr lang="en-US" altLang="zh-TW" sz="10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VR</a:t>
                      </a:r>
                      <a:r>
                        <a:rPr lang="zh-TW" altLang="en-US" sz="1000" kern="100" dirty="0">
                          <a:effectLst/>
                        </a:rPr>
                        <a:t>直播</a:t>
                      </a:r>
                      <a:r>
                        <a:rPr lang="zh-TW" sz="1000" kern="100" dirty="0">
                          <a:effectLst/>
                        </a:rPr>
                        <a:t>空間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29362" marR="29362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排程各報名團隊表演，以</a:t>
                      </a:r>
                      <a:r>
                        <a:rPr lang="en-US" sz="1000" kern="100" dirty="0">
                          <a:effectLst/>
                        </a:rPr>
                        <a:t>720</a:t>
                      </a:r>
                      <a:r>
                        <a:rPr lang="zh-TW" sz="1000" kern="100" dirty="0">
                          <a:effectLst/>
                        </a:rPr>
                        <a:t>度</a:t>
                      </a:r>
                      <a:r>
                        <a:rPr lang="en-US" sz="1000" kern="100" dirty="0">
                          <a:effectLst/>
                        </a:rPr>
                        <a:t>VR</a:t>
                      </a:r>
                      <a:r>
                        <a:rPr lang="zh-TW" sz="1000" kern="100" dirty="0">
                          <a:effectLst/>
                        </a:rPr>
                        <a:t>錄製直播並上傳至網路平台進行票選。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票選成績</a:t>
                      </a:r>
                      <a:r>
                        <a:rPr lang="en-US" sz="1000" kern="100" dirty="0">
                          <a:effectLst/>
                        </a:rPr>
                        <a:t>+</a:t>
                      </a:r>
                      <a:r>
                        <a:rPr lang="zh-TW" sz="1000" kern="100" dirty="0">
                          <a:effectLst/>
                        </a:rPr>
                        <a:t>評委分數取</a:t>
                      </a:r>
                      <a:r>
                        <a:rPr lang="en-US" sz="1000" kern="100" dirty="0">
                          <a:effectLst/>
                        </a:rPr>
                        <a:t>10</a:t>
                      </a:r>
                      <a:r>
                        <a:rPr lang="zh-TW" sz="1000" kern="100" dirty="0">
                          <a:effectLst/>
                        </a:rPr>
                        <a:t>團參加臺灣代表隊競賽。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29362" marR="29362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216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世界大學音樂會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熱音賞代表隊</a:t>
                      </a:r>
                      <a:r>
                        <a:rPr lang="en-US" altLang="zh-TW" sz="1000" kern="100" dirty="0">
                          <a:effectLst/>
                        </a:rPr>
                        <a:t>-</a:t>
                      </a:r>
                      <a:r>
                        <a:rPr lang="zh-TW" sz="1000" kern="100" dirty="0">
                          <a:effectLst/>
                        </a:rPr>
                        <a:t>決選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29362" marR="29362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2018</a:t>
                      </a:r>
                      <a:r>
                        <a:rPr lang="zh-TW" sz="1000" kern="100">
                          <a:effectLst/>
                        </a:rPr>
                        <a:t>年</a:t>
                      </a:r>
                      <a:r>
                        <a:rPr lang="en-US" sz="1000" kern="100">
                          <a:effectLst/>
                        </a:rPr>
                        <a:t>9</a:t>
                      </a:r>
                      <a:r>
                        <a:rPr lang="zh-TW" sz="1000" kern="100">
                          <a:effectLst/>
                        </a:rPr>
                        <a:t>月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</a:t>
                      </a:r>
                      <a:r>
                        <a:rPr lang="zh-TW" sz="1000" kern="100">
                          <a:effectLst/>
                        </a:rPr>
                        <a:t>日</a:t>
                      </a:r>
                      <a:r>
                        <a:rPr lang="en-US" sz="1000" kern="100">
                          <a:effectLst/>
                        </a:rPr>
                        <a:t>~30</a:t>
                      </a:r>
                      <a:r>
                        <a:rPr lang="zh-TW" sz="1000" kern="100">
                          <a:effectLst/>
                        </a:rPr>
                        <a:t>日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29362" marR="29362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臺北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河岸留言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29362" marR="29362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擇期於臺北河岸留言音樂館辦理，由初選</a:t>
                      </a:r>
                      <a:r>
                        <a:rPr lang="en-US" sz="1000" kern="100" dirty="0">
                          <a:effectLst/>
                        </a:rPr>
                        <a:t>10</a:t>
                      </a:r>
                      <a:r>
                        <a:rPr lang="zh-TW" sz="1000" kern="100" dirty="0">
                          <a:effectLst/>
                        </a:rPr>
                        <a:t>團中進行評選</a:t>
                      </a:r>
                      <a:r>
                        <a:rPr lang="zh-TW" sz="1000" kern="100" dirty="0" smtClean="0">
                          <a:effectLst/>
                        </a:rPr>
                        <a:t>，</a:t>
                      </a:r>
                      <a:r>
                        <a:rPr lang="zh-TW" altLang="en-US" sz="1000" kern="100" dirty="0" smtClean="0">
                          <a:effectLst/>
                        </a:rPr>
                        <a:t>第</a:t>
                      </a:r>
                      <a:r>
                        <a:rPr lang="zh-TW" sz="1000" kern="100" dirty="0" smtClean="0">
                          <a:effectLst/>
                        </a:rPr>
                        <a:t>一名</a:t>
                      </a:r>
                      <a:r>
                        <a:rPr lang="zh-TW" sz="1000" kern="100" dirty="0">
                          <a:effectLst/>
                        </a:rPr>
                        <a:t>頒贈獎金</a:t>
                      </a:r>
                      <a:r>
                        <a:rPr lang="en-US" sz="1000" kern="100" dirty="0">
                          <a:effectLst/>
                        </a:rPr>
                        <a:t>10</a:t>
                      </a:r>
                      <a:r>
                        <a:rPr lang="zh-TW" sz="1000" kern="100" dirty="0">
                          <a:effectLst/>
                        </a:rPr>
                        <a:t>萬元，</a:t>
                      </a:r>
                      <a:endParaRPr lang="en-US" altLang="zh-TW" sz="10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並代表臺灣參與【世界大學音樂會熱音賞】。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29362" marR="29362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899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世大音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29362" marR="29362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世界大學音樂會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籌備會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29362" marR="29362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2018</a:t>
                      </a:r>
                      <a:r>
                        <a:rPr lang="zh-TW" sz="1000" kern="100" dirty="0">
                          <a:effectLst/>
                        </a:rPr>
                        <a:t>年</a:t>
                      </a:r>
                      <a:r>
                        <a:rPr lang="en-US" sz="1000" kern="100" dirty="0">
                          <a:effectLst/>
                        </a:rPr>
                        <a:t>10</a:t>
                      </a:r>
                      <a:r>
                        <a:rPr lang="zh-TW" sz="1000" kern="100" dirty="0">
                          <a:effectLst/>
                        </a:rPr>
                        <a:t>月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000" kern="100" dirty="0" smtClean="0">
                          <a:effectLst/>
                        </a:rPr>
                        <a:t>12</a:t>
                      </a:r>
                      <a:r>
                        <a:rPr lang="zh-TW" sz="1000" kern="100" dirty="0" smtClean="0">
                          <a:effectLst/>
                        </a:rPr>
                        <a:t>日</a:t>
                      </a:r>
                      <a:r>
                        <a:rPr lang="en-US" sz="1000" kern="100">
                          <a:effectLst/>
                        </a:rPr>
                        <a:t>~</a:t>
                      </a:r>
                      <a:r>
                        <a:rPr lang="en-US" sz="1000" kern="100" smtClean="0">
                          <a:effectLst/>
                        </a:rPr>
                        <a:t>19</a:t>
                      </a:r>
                      <a:r>
                        <a:rPr lang="zh-TW" sz="1000" kern="100" smtClean="0">
                          <a:effectLst/>
                        </a:rPr>
                        <a:t>日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29362" marR="29362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000" kern="100" dirty="0">
                          <a:effectLst/>
                        </a:rPr>
                        <a:t>國立</a:t>
                      </a:r>
                      <a:r>
                        <a:rPr lang="zh-TW" sz="1000" kern="100" dirty="0">
                          <a:effectLst/>
                        </a:rPr>
                        <a:t>師範大學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1000" kern="100" dirty="0">
                          <a:effectLst/>
                        </a:rPr>
                        <a:t>亞流</a:t>
                      </a:r>
                      <a:r>
                        <a:rPr lang="zh-TW" altLang="en-US" sz="1000" kern="100" dirty="0">
                          <a:effectLst/>
                        </a:rPr>
                        <a:t>辦公室</a:t>
                      </a:r>
                      <a:endParaRPr lang="zh-TW" altLang="zh-TW" sz="1000" kern="100" dirty="0">
                        <a:effectLst/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29362" marR="29362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美國、日本、韓國、泰國、印尼、馬來西亞、中國等音樂學院代表團來台。進行研討【世界大學音樂會】比賽項目及章程制定。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29362" marR="29362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349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</a:rPr>
                        <a:t>世界大學音樂會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000" kern="100">
                          <a:effectLst/>
                        </a:rPr>
                        <a:t>熱音賞表演</a:t>
                      </a:r>
                      <a:endParaRPr lang="zh-TW" sz="1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29362" marR="29362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2018</a:t>
                      </a:r>
                      <a:r>
                        <a:rPr lang="zh-TW" sz="1000" kern="100" dirty="0">
                          <a:effectLst/>
                        </a:rPr>
                        <a:t>年</a:t>
                      </a:r>
                      <a:r>
                        <a:rPr lang="en-US" sz="1000" kern="100" dirty="0">
                          <a:effectLst/>
                        </a:rPr>
                        <a:t>10</a:t>
                      </a:r>
                      <a:r>
                        <a:rPr lang="zh-TW" sz="1000" kern="100" dirty="0">
                          <a:effectLst/>
                        </a:rPr>
                        <a:t>月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</a:rPr>
                        <a:t>19</a:t>
                      </a:r>
                      <a:r>
                        <a:rPr lang="zh-TW" altLang="en-US" sz="1000" kern="100" dirty="0" smtClean="0">
                          <a:effectLst/>
                        </a:rPr>
                        <a:t>日</a:t>
                      </a:r>
                      <a:r>
                        <a:rPr lang="en-US" altLang="zh-TW" sz="1000" kern="10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~21</a:t>
                      </a:r>
                      <a:r>
                        <a:rPr lang="zh-TW" altLang="en-US" sz="1000" kern="10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日</a:t>
                      </a:r>
                      <a:endParaRPr lang="en-US" altLang="zh-TW" sz="1000" kern="100" dirty="0" smtClean="0">
                        <a:effectLst/>
                      </a:endParaRPr>
                    </a:p>
                  </a:txBody>
                  <a:tcPr marL="29362" marR="29362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師範大學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體育館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29362" marR="29362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美國、日本、韓國、泰國、印尼、馬來西亞、中國等大學熱音代表團來台。與臺灣選出之代表樂團共同參與【世界大學音樂會</a:t>
                      </a:r>
                      <a:r>
                        <a:rPr lang="en-US" sz="1000" kern="100" dirty="0">
                          <a:effectLst/>
                        </a:rPr>
                        <a:t>-</a:t>
                      </a:r>
                      <a:r>
                        <a:rPr lang="zh-TW" sz="1000" kern="100" dirty="0">
                          <a:effectLst/>
                        </a:rPr>
                        <a:t>熱音賞】表演。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</a:rPr>
                        <a:t>●於開場公佈【</a:t>
                      </a:r>
                      <a:r>
                        <a:rPr lang="en-US" sz="1000" kern="100" dirty="0">
                          <a:effectLst/>
                        </a:rPr>
                        <a:t>2019</a:t>
                      </a:r>
                      <a:r>
                        <a:rPr lang="zh-TW" sz="1000" kern="100" dirty="0">
                          <a:effectLst/>
                        </a:rPr>
                        <a:t>世界大學音樂會】比賽項目及章程</a:t>
                      </a:r>
                      <a:endParaRPr lang="zh-TW" sz="1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29362" marR="29362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4495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/>
                        <a:t>World University Concert</a:t>
                      </a:r>
                      <a:r>
                        <a:rPr lang="zh-TW" altLang="en-US" sz="1600" baseline="0" dirty="0"/>
                        <a:t>  </a:t>
                      </a:r>
                      <a:r>
                        <a:rPr lang="en-US" sz="1600" kern="100" dirty="0">
                          <a:effectLst/>
                        </a:rPr>
                        <a:t>2019</a:t>
                      </a:r>
                      <a:r>
                        <a:rPr lang="zh-TW" altLang="en-US" sz="1600" kern="100" dirty="0">
                          <a:effectLst/>
                        </a:rPr>
                        <a:t> 第一屆</a:t>
                      </a:r>
                      <a:r>
                        <a:rPr lang="zh-TW" sz="1600" kern="100" dirty="0">
                          <a:effectLst/>
                        </a:rPr>
                        <a:t>世界大學音樂會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29362" marR="29362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8" t="24384" r="46538" b="21321"/>
          <a:stretch/>
        </p:blipFill>
        <p:spPr>
          <a:xfrm>
            <a:off x="-36512" y="36641"/>
            <a:ext cx="1080120" cy="95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86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1" t="8048" r="7364" b="7743"/>
          <a:stretch/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051720" y="1059582"/>
            <a:ext cx="4824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World University Concert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8" t="24384" r="46538" b="21321"/>
          <a:stretch/>
        </p:blipFill>
        <p:spPr>
          <a:xfrm>
            <a:off x="3557929" y="23967"/>
            <a:ext cx="1368152" cy="121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15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3649</TotalTime>
  <Words>737</Words>
  <Application>Microsoft Office PowerPoint</Application>
  <PresentationFormat>如螢幕大小 (16:9)</PresentationFormat>
  <Paragraphs>115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NTNU</cp:lastModifiedBy>
  <cp:revision>69</cp:revision>
  <dcterms:created xsi:type="dcterms:W3CDTF">2017-12-03T10:01:21Z</dcterms:created>
  <dcterms:modified xsi:type="dcterms:W3CDTF">2018-04-16T02:56:00Z</dcterms:modified>
</cp:coreProperties>
</file>